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507" r:id="rId4"/>
    <p:sldId id="297" r:id="rId6"/>
    <p:sldId id="620" r:id="rId7"/>
    <p:sldId id="628" r:id="rId8"/>
    <p:sldId id="630" r:id="rId9"/>
    <p:sldId id="629" r:id="rId10"/>
    <p:sldId id="632" r:id="rId11"/>
    <p:sldId id="619" r:id="rId12"/>
    <p:sldId id="633" r:id="rId13"/>
    <p:sldId id="618" r:id="rId14"/>
    <p:sldId id="634" r:id="rId15"/>
    <p:sldId id="638" r:id="rId16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600"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61" userDrawn="1">
          <p15:clr>
            <a:srgbClr val="A4A3A4"/>
          </p15:clr>
        </p15:guide>
        <p15:guide id="2" pos="29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00"/>
    <a:srgbClr val="FFCCFF"/>
    <a:srgbClr val="CCFFCC"/>
    <a:srgbClr val="FF9900"/>
    <a:srgbClr val="99FF33"/>
    <a:srgbClr val="FF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1"/>
    <p:restoredTop sz="94248"/>
  </p:normalViewPr>
  <p:slideViewPr>
    <p:cSldViewPr showGuides="1">
      <p:cViewPr varScale="1">
        <p:scale>
          <a:sx n="143" d="100"/>
          <a:sy n="143" d="100"/>
        </p:scale>
        <p:origin x="-714" y="-102"/>
      </p:cViewPr>
      <p:guideLst>
        <p:guide orient="horz" pos="1620"/>
        <p:guide pos="2880"/>
        <p:guide orient="horz" pos="1661"/>
        <p:guide pos="29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59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25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u="none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en-US" altLang="zh-CN" sz="1200" u="none" dirty="0"/>
            </a:fld>
            <a:endParaRPr lang="en-US" altLang="zh-CN" sz="1200" u="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 u="none" dirty="0"/>
            </a:fld>
            <a:endParaRPr lang="en-US" altLang="zh-CN" sz="1200" u="none" dirty="0"/>
          </a:p>
        </p:txBody>
      </p:sp>
      <p:sp>
        <p:nvSpPr>
          <p:cNvPr id="36867" name="Rectangle 7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 u="none" dirty="0">
                <a:latin typeface="Calibri" panose="020F0502020204030204" pitchFamily="34" charset="0"/>
              </a:rPr>
            </a:fld>
            <a:endParaRPr lang="en-US" altLang="zh-CN" sz="1200" u="none" dirty="0">
              <a:latin typeface="Calibri" panose="020F0502020204030204" pitchFamily="34" charset="0"/>
            </a:endParaRPr>
          </a:p>
        </p:txBody>
      </p:sp>
      <p:sp>
        <p:nvSpPr>
          <p:cNvPr id="3686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学习任务五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学习任务六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1" tIns="34288" rIns="6855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5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2800" b="1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2" Type="http://schemas.openxmlformats.org/officeDocument/2006/relationships/slideLayout" Target="../slideLayouts/slideLayout5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/>
          <p:nvPr/>
        </p:nvSpPr>
        <p:spPr>
          <a:xfrm>
            <a:off x="3491880" y="2119015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600" b="1" u="none" dirty="0">
                <a:latin typeface="Arial" panose="020B0604020202020204" pitchFamily="34" charset="0"/>
              </a:rPr>
              <a:t>第</a:t>
            </a:r>
            <a:r>
              <a:rPr lang="en-US" altLang="zh-CN" sz="3600" b="1" u="none" dirty="0">
                <a:latin typeface="Arial" panose="020B0604020202020204" pitchFamily="34" charset="0"/>
              </a:rPr>
              <a:t>16</a:t>
            </a:r>
            <a:r>
              <a:rPr lang="zh-CN" altLang="en-US" sz="3600" b="1" u="none" dirty="0">
                <a:latin typeface="Arial" panose="020B0604020202020204" pitchFamily="34" charset="0"/>
              </a:rPr>
              <a:t>课</a:t>
            </a:r>
            <a:endParaRPr lang="zh-CN" altLang="en-US" sz="3600" b="1" u="none" dirty="0">
              <a:latin typeface="Arial" panose="020B0604020202020204" pitchFamily="34" charset="0"/>
            </a:endParaRPr>
          </a:p>
        </p:txBody>
      </p:sp>
      <p:sp>
        <p:nvSpPr>
          <p:cNvPr id="22531" name="Text Box 5"/>
          <p:cNvSpPr txBox="1"/>
          <p:nvPr/>
        </p:nvSpPr>
        <p:spPr>
          <a:xfrm>
            <a:off x="251520" y="3003798"/>
            <a:ext cx="8640960" cy="120015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7200" u="none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三国鼎立</a:t>
            </a:r>
            <a:endParaRPr lang="zh-CN" altLang="en-US" sz="7200" u="none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323528" y="1059582"/>
            <a:ext cx="9144000" cy="52197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  <a:cs typeface="+mn-cs"/>
                <a:sym typeface="Arial" panose="020B0604020202020204" pitchFamily="34" charset="0"/>
              </a:rPr>
              <a:t>第四单元  三国两晋南北朝时期：孕育统一和民族交融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舒体" panose="02010601030101010101" pitchFamily="2" charset="-122"/>
              <a:ea typeface="方正舒体" panose="02010601030101010101" pitchFamily="2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4"/>
          <p:cNvSpPr txBox="1"/>
          <p:nvPr/>
        </p:nvSpPr>
        <p:spPr>
          <a:xfrm>
            <a:off x="4047967" y="2913727"/>
            <a:ext cx="2669448" cy="1731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蜀汉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发展经济，</a:t>
            </a:r>
            <a:endParaRPr lang="en-US" altLang="zh-CN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改善民族关系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（加速了西南地区的开发）</a:t>
            </a:r>
            <a:endParaRPr lang="zh-CN" altLang="en-US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9233" name="Picture 17" descr="http://static.zujuan.xkw.com/upload/2017-10/24/a8a36274-4f3e-4b65-9f15-bdaaed5cc575/paper.files/image002.png"/>
          <p:cNvPicPr>
            <a:picLocks noChangeAspect="1" noChangeArrowheads="1"/>
          </p:cNvPicPr>
          <p:nvPr/>
        </p:nvPicPr>
        <p:blipFill>
          <a:blip r:embed="rId1">
            <a:lum contrast="30000"/>
          </a:blip>
          <a:srcRect/>
          <a:stretch>
            <a:fillRect/>
          </a:stretch>
        </p:blipFill>
        <p:spPr bwMode="auto">
          <a:xfrm>
            <a:off x="329013" y="2859822"/>
            <a:ext cx="2104832" cy="1907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35" name="Picture 19" descr="http://inews.gtimg.com/newsapp_bt/0/10526612319/641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329013" y="799060"/>
            <a:ext cx="2110316" cy="1831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2774" name="TextBox 18"/>
          <p:cNvSpPr txBox="1"/>
          <p:nvPr/>
        </p:nvSpPr>
        <p:spPr>
          <a:xfrm>
            <a:off x="2031744" y="2163405"/>
            <a:ext cx="2016223" cy="16158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曹魏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重视农业生产，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大力兴修水利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l="1899" r="1228"/>
          <a:stretch>
            <a:fillRect/>
          </a:stretch>
        </p:blipFill>
        <p:spPr bwMode="auto">
          <a:xfrm>
            <a:off x="6588224" y="799060"/>
            <a:ext cx="2159447" cy="1831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2776" name="TextBox 22"/>
          <p:cNvSpPr txBox="1"/>
          <p:nvPr/>
        </p:nvSpPr>
        <p:spPr>
          <a:xfrm>
            <a:off x="4046605" y="799060"/>
            <a:ext cx="2670810" cy="2050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孙吴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造船业发达，</a:t>
            </a:r>
            <a:r>
              <a:rPr lang="zh-CN" altLang="en-US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发展了海外贸易</a:t>
            </a:r>
            <a:endParaRPr lang="en-US" altLang="zh-CN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卫温率队到达夷洲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（加强了大陆与台湾的联系）</a:t>
            </a:r>
            <a:endParaRPr lang="zh-CN" altLang="en-US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224" y="2859822"/>
            <a:ext cx="2159447" cy="1907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12"/>
          <p:cNvSpPr txBox="1"/>
          <p:nvPr/>
        </p:nvSpPr>
        <p:spPr>
          <a:xfrm>
            <a:off x="3594210" y="-6674"/>
            <a:ext cx="205172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三国鼎立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4" grpId="0" animBg="1"/>
      <p:bldP spid="327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/>
          <p:nvPr>
            <p:custDataLst>
              <p:tags r:id="rId1"/>
            </p:custDataLst>
          </p:nvPr>
        </p:nvSpPr>
        <p:spPr>
          <a:xfrm>
            <a:off x="1197481" y="912129"/>
            <a:ext cx="1341437" cy="40005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1" u="none" dirty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官渡之战</a:t>
            </a:r>
            <a:endParaRPr lang="en-US" altLang="zh-CN" sz="2000" b="1" u="none" dirty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3795" name="TextBox 2"/>
          <p:cNvSpPr txBox="1"/>
          <p:nvPr>
            <p:custDataLst>
              <p:tags r:id="rId2"/>
            </p:custDataLst>
          </p:nvPr>
        </p:nvSpPr>
        <p:spPr>
          <a:xfrm>
            <a:off x="3839081" y="934354"/>
            <a:ext cx="425848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为曹操日后</a:t>
            </a: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统一北方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打下基础</a:t>
            </a:r>
            <a:endParaRPr lang="zh-CN" altLang="en-US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下箭头 3"/>
          <p:cNvSpPr/>
          <p:nvPr>
            <p:custDataLst>
              <p:tags r:id="rId3"/>
            </p:custDataLst>
          </p:nvPr>
        </p:nvSpPr>
        <p:spPr>
          <a:xfrm>
            <a:off x="1670531" y="1608314"/>
            <a:ext cx="400050" cy="742951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</a:ln>
          <a:effectLst>
            <a:softEdge rad="0"/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9" name="矩形 4"/>
          <p:cNvSpPr/>
          <p:nvPr>
            <p:custDataLst>
              <p:tags r:id="rId4"/>
            </p:custDataLst>
          </p:nvPr>
        </p:nvSpPr>
        <p:spPr>
          <a:xfrm>
            <a:off x="1197480" y="2493279"/>
            <a:ext cx="1336675" cy="40005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000" b="1" u="none" dirty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赤壁之战</a:t>
            </a:r>
            <a:endParaRPr lang="en-US" altLang="zh-CN" sz="2000" b="1" u="none" dirty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3800" name="TextBox 5"/>
          <p:cNvSpPr txBox="1"/>
          <p:nvPr>
            <p:custDataLst>
              <p:tags r:id="rId5"/>
            </p:custDataLst>
          </p:nvPr>
        </p:nvSpPr>
        <p:spPr>
          <a:xfrm>
            <a:off x="3856663" y="2515713"/>
            <a:ext cx="4531761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为三国鼎立局面的形成奠定基础</a:t>
            </a:r>
            <a:endParaRPr lang="zh-CN" altLang="en-US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下箭头 6"/>
          <p:cNvSpPr/>
          <p:nvPr>
            <p:custDataLst>
              <p:tags r:id="rId6"/>
            </p:custDataLst>
          </p:nvPr>
        </p:nvSpPr>
        <p:spPr>
          <a:xfrm>
            <a:off x="1680054" y="3218042"/>
            <a:ext cx="400050" cy="742951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</a:ln>
          <a:effectLst>
            <a:softEdge rad="0"/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804" name="矩形 7"/>
          <p:cNvSpPr/>
          <p:nvPr>
            <p:custDataLst>
              <p:tags r:id="rId7"/>
            </p:custDataLst>
          </p:nvPr>
        </p:nvSpPr>
        <p:spPr>
          <a:xfrm>
            <a:off x="1197481" y="4174441"/>
            <a:ext cx="1331912" cy="40005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000" b="1" u="none" dirty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三国鼎立</a:t>
            </a:r>
            <a:endParaRPr lang="en-US" altLang="zh-CN" sz="2000" b="1" u="none" dirty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3805" name="TextBox 8"/>
          <p:cNvSpPr txBox="1"/>
          <p:nvPr>
            <p:custDataLst>
              <p:tags r:id="rId8"/>
            </p:custDataLst>
          </p:nvPr>
        </p:nvSpPr>
        <p:spPr>
          <a:xfrm>
            <a:off x="3857694" y="4174441"/>
            <a:ext cx="395287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为未来</a:t>
            </a: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全国统一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奠定基础</a:t>
            </a:r>
            <a:endParaRPr lang="zh-CN" altLang="en-US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下箭头 9"/>
          <p:cNvSpPr/>
          <p:nvPr>
            <p:custDataLst>
              <p:tags r:id="rId9"/>
            </p:custDataLst>
          </p:nvPr>
        </p:nvSpPr>
        <p:spPr>
          <a:xfrm rot="16200000">
            <a:off x="3018121" y="598860"/>
            <a:ext cx="400050" cy="1068498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</a:ln>
          <a:effectLst>
            <a:softEdge rad="0"/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sng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下箭头 10"/>
          <p:cNvSpPr/>
          <p:nvPr>
            <p:custDataLst>
              <p:tags r:id="rId10"/>
            </p:custDataLst>
          </p:nvPr>
        </p:nvSpPr>
        <p:spPr>
          <a:xfrm rot="16200000">
            <a:off x="3012868" y="2172044"/>
            <a:ext cx="400050" cy="1068500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</a:ln>
          <a:effectLst>
            <a:softEdge rad="0"/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sng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下箭头 11"/>
          <p:cNvSpPr/>
          <p:nvPr>
            <p:custDataLst>
              <p:tags r:id="rId11"/>
            </p:custDataLst>
          </p:nvPr>
        </p:nvSpPr>
        <p:spPr>
          <a:xfrm rot="16200000">
            <a:off x="3023381" y="3853699"/>
            <a:ext cx="400050" cy="1068500"/>
          </a:xfrm>
          <a:prstGeom prst="down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</a:ln>
          <a:effectLst>
            <a:softEdge rad="0"/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sng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/>
      <p:bldP spid="4" grpId="0" animBg="1"/>
      <p:bldP spid="33799" grpId="0" animBg="1"/>
      <p:bldP spid="33800" grpId="0"/>
      <p:bldP spid="7" grpId="0" animBg="1"/>
      <p:bldP spid="33804" grpId="0" animBg="1"/>
      <p:bldP spid="33805" grpId="0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26572" y="771550"/>
            <a:ext cx="8521700" cy="409067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lIns="90000" tIns="46800" rIns="90000" bIns="46800"/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51435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了解官渡之战、赤壁之战等基本史实，识读《官渡之战示意图》《赤壁之战示意图》《三国鼎立形势图》，分析这两次战役中曹操一胜一败的原因，初步了解三国鼎立局面形成的原因。 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（时空观念</a:t>
            </a:r>
            <a:r>
              <a:rPr kumimoji="0" lang="zh-CN" altLang="en-US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史料实证）</a:t>
            </a:r>
            <a:endParaRPr kumimoji="0" lang="zh-CN" altLang="zh-CN" sz="2000" i="0" u="none" strike="noStrike" kern="1200" cap="none" spc="15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51435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阅读《三国演义》的片段，认识文学作品与真实历史之间的区别，理解三国鼎立奠定了西晋统一的基础。 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（历史解释</a:t>
            </a:r>
            <a:r>
              <a:rPr kumimoji="0" lang="zh-CN" altLang="en-US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唯物史观） </a:t>
            </a:r>
            <a:endParaRPr kumimoji="0" lang="zh-CN" altLang="zh-CN" sz="2000" i="0" u="none" strike="noStrike" kern="1200" cap="none" spc="15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用是否推动了社会的进步的标准对三国鼎立进行一分为二的评价。</a:t>
            </a:r>
            <a:r>
              <a:rPr kumimoji="0" lang="zh-CN" altLang="zh-CN" sz="200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（唯物史观、历史解释） </a:t>
            </a:r>
            <a:endParaRPr kumimoji="0" lang="zh-CN" altLang="en-US" sz="2000" i="0" u="none" strike="noStrike" kern="1200" cap="none" spc="15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2"/>
          <p:cNvSpPr txBox="1"/>
          <p:nvPr/>
        </p:nvSpPr>
        <p:spPr>
          <a:xfrm>
            <a:off x="3536469" y="34604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东汉末年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580" name="TextBox 16"/>
          <p:cNvSpPr txBox="1"/>
          <p:nvPr/>
        </p:nvSpPr>
        <p:spPr>
          <a:xfrm>
            <a:off x="332098" y="1923678"/>
            <a:ext cx="43119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结合</a:t>
            </a: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以上材料和教材中的形势图，说明东汉末年的社会状况。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608" y="2851203"/>
            <a:ext cx="3095625" cy="768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州郡割据（军阀割据），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战乱不已（政局混乱）。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2098" y="3664585"/>
            <a:ext cx="454850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结合</a:t>
            </a:r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所学知识，指出在割据势力中，实力较强的是哪两个，并分别说出上述两个势力各有什么优势。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3590699" y="765650"/>
            <a:ext cx="3384550" cy="1150938"/>
            <a:chOff x="3591087" y="708294"/>
            <a:chExt cx="3384376" cy="1036916"/>
          </a:xfrm>
          <a:noFill/>
        </p:grpSpPr>
        <p:sp>
          <p:nvSpPr>
            <p:cNvPr id="24" name="圆角矩形标注 23"/>
            <p:cNvSpPr/>
            <p:nvPr/>
          </p:nvSpPr>
          <p:spPr>
            <a:xfrm>
              <a:off x="3591087" y="708295"/>
              <a:ext cx="3384376" cy="1036915"/>
            </a:xfrm>
            <a:prstGeom prst="wedgeRoundRectCallout">
              <a:avLst>
                <a:gd name="adj1" fmla="val 33830"/>
                <a:gd name="adj2" fmla="val 83158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softEdge rad="0"/>
            </a:effectLst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602" name="TextBox 24"/>
            <p:cNvSpPr txBox="1"/>
            <p:nvPr/>
          </p:nvSpPr>
          <p:spPr>
            <a:xfrm>
              <a:off x="3591087" y="708294"/>
              <a:ext cx="1900457" cy="387306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200" b="1" u="none" dirty="0">
                  <a:latin typeface="Arial" panose="020B0604020202020204" pitchFamily="34" charset="0"/>
                </a:rPr>
                <a:t>袁绍的优势：</a:t>
              </a:r>
              <a:endParaRPr lang="zh-CN" altLang="en-US" sz="2200" b="1" u="none" dirty="0">
                <a:latin typeface="Arial" panose="020B0604020202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95325" y="1106717"/>
            <a:ext cx="33845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世代高官，有政治影响力；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兵多粮足，实力强大。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94982" y="766450"/>
            <a:ext cx="1872208" cy="1445260"/>
          </a:xfrm>
          <a:prstGeom prst="rect">
            <a:avLst/>
          </a:prstGeom>
          <a:solidFill>
            <a:srgbClr val="CCECFF"/>
          </a:solidFill>
          <a:ln w="9525" cap="flat" cmpd="sng">
            <a:solidFill>
              <a:schemeClr val="tx1"/>
            </a:solidFill>
            <a:prstDash val="lgDash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袁绍出身于名门望族，其家族有“四世三公”之称。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8"/>
          <p:cNvGrpSpPr/>
          <p:nvPr/>
        </p:nvGrpSpPr>
        <p:grpSpPr>
          <a:xfrm>
            <a:off x="4756909" y="3641724"/>
            <a:ext cx="4148455" cy="1152525"/>
            <a:chOff x="3395690" y="504091"/>
            <a:chExt cx="3223954" cy="987538"/>
          </a:xfrm>
        </p:grpSpPr>
        <p:sp>
          <p:nvSpPr>
            <p:cNvPr id="30" name="圆角矩形标注 29"/>
            <p:cNvSpPr/>
            <p:nvPr/>
          </p:nvSpPr>
          <p:spPr>
            <a:xfrm>
              <a:off x="3419871" y="504091"/>
              <a:ext cx="3199773" cy="987538"/>
            </a:xfrm>
            <a:prstGeom prst="wedgeRoundRectCallout">
              <a:avLst>
                <a:gd name="adj1" fmla="val -5051"/>
                <a:gd name="adj2" fmla="val -71142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softEdge rad="0"/>
            </a:effectLst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598" name="TextBox 30"/>
            <p:cNvSpPr txBox="1"/>
            <p:nvPr/>
          </p:nvSpPr>
          <p:spPr>
            <a:xfrm>
              <a:off x="3395690" y="536380"/>
              <a:ext cx="1554288" cy="3683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200" b="1" u="none" dirty="0">
                  <a:latin typeface="Arial" panose="020B0604020202020204" pitchFamily="34" charset="0"/>
                </a:rPr>
                <a:t>曹操的优势：</a:t>
              </a:r>
              <a:endParaRPr lang="zh-CN" altLang="en-US" sz="2200" b="1" u="none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756909" y="3988179"/>
            <a:ext cx="417957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取得了政治主动权；人才济济；</a:t>
            </a:r>
            <a:endParaRPr lang="en-US" altLang="zh-CN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粮食充足；拥有杰出的军事才能。</a:t>
            </a:r>
            <a:endParaRPr lang="zh-CN" altLang="en-US" sz="2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2098" y="833755"/>
            <a:ext cx="3168650" cy="10147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prstDash val="lgDash"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白骨露于野，千里无鸡鸣。生民百遗一，念之断人肠。</a:t>
            </a:r>
            <a:endParaRPr kumimoji="0" lang="en-US" altLang="zh-CN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kumimoji="0" lang="zh-CN" altLang="en-US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蒿里行</a:t>
            </a:r>
            <a:r>
              <a:rPr kumimoji="0" lang="en-US" altLang="zh-CN" sz="2000" b="1" u="none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zh-CN" altLang="en-US" sz="2000" b="1" u="none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35973" y="2339035"/>
            <a:ext cx="1224136" cy="369332"/>
            <a:chOff x="6156176" y="1848485"/>
            <a:chExt cx="1224136" cy="369332"/>
          </a:xfrm>
        </p:grpSpPr>
        <p:sp>
          <p:nvSpPr>
            <p:cNvPr id="23" name="矩形 22"/>
            <p:cNvSpPr/>
            <p:nvPr/>
          </p:nvSpPr>
          <p:spPr>
            <a:xfrm>
              <a:off x="6156176" y="1851670"/>
              <a:ext cx="1224136" cy="343581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</a:ln>
            <a:effectLst>
              <a:softEdge rad="0"/>
            </a:effectLst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sng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443980" y="1848485"/>
              <a:ext cx="702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/>
                <a:t>袁绍</a:t>
              </a:r>
              <a:endParaRPr lang="zh-CN" altLang="en-US" sz="18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4025" y="3098483"/>
            <a:ext cx="1512168" cy="375439"/>
            <a:chOff x="5796136" y="3363838"/>
            <a:chExt cx="1512168" cy="375439"/>
          </a:xfrm>
        </p:grpSpPr>
        <p:sp>
          <p:nvSpPr>
            <p:cNvPr id="22" name="矩形 21"/>
            <p:cNvSpPr/>
            <p:nvPr/>
          </p:nvSpPr>
          <p:spPr>
            <a:xfrm>
              <a:off x="5796136" y="3363838"/>
              <a:ext cx="1512168" cy="343581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</a:ln>
            <a:effectLst>
              <a:softEdge rad="0"/>
            </a:effectLst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sng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200775" y="3369945"/>
              <a:ext cx="702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 b="1"/>
              </a:lvl1pPr>
            </a:lstStyle>
            <a:p>
              <a:r>
                <a:rPr lang="zh-CN" altLang="en-US" dirty="0"/>
                <a:t>曹操</a:t>
              </a:r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0" grpId="0" animBg="1"/>
      <p:bldP spid="21" grpId="0"/>
      <p:bldP spid="26" grpId="0"/>
      <p:bldP spid="28" grpId="0" animBg="1"/>
      <p:bldP spid="32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3611057" y="17447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官渡之战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606" name="TextBox 7"/>
          <p:cNvSpPr txBox="1"/>
          <p:nvPr/>
        </p:nvSpPr>
        <p:spPr>
          <a:xfrm>
            <a:off x="1880235" y="1488183"/>
            <a:ext cx="5425440" cy="2330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时间：</a:t>
            </a:r>
            <a:r>
              <a:rPr lang="en-US" altLang="zh-CN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交战双方：曹操与袁绍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特点：以少胜多</a:t>
            </a:r>
            <a:endParaRPr lang="en-US" altLang="zh-CN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结果：曹军取得了决定性的胜利</a:t>
            </a:r>
            <a:endParaRPr lang="zh-CN" altLang="en-US" sz="28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1190" y="3939902"/>
            <a:ext cx="5956935" cy="5219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影响：为曹操日后统一北方打下基础。</a:t>
            </a:r>
            <a:endParaRPr lang="zh-CN" altLang="en-US" sz="28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323215" y="855538"/>
            <a:ext cx="8539480" cy="42989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自主阅读：阅读教材第</a:t>
            </a:r>
            <a:r>
              <a:rPr lang="en-US" altLang="zh-CN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92—93</a:t>
            </a:r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页的内容，梳理官渡之战的相关史实。</a:t>
            </a:r>
            <a:endParaRPr lang="zh-CN" altLang="en-US" sz="2200" b="1" u="none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圆角矩形标注 5"/>
          <p:cNvSpPr/>
          <p:nvPr/>
        </p:nvSpPr>
        <p:spPr>
          <a:xfrm>
            <a:off x="395412" y="3867150"/>
            <a:ext cx="1368425" cy="784225"/>
          </a:xfrm>
          <a:prstGeom prst="wedgeRoundRectCallout">
            <a:avLst>
              <a:gd name="adj1" fmla="val 15166"/>
              <a:gd name="adj2" fmla="val -100652"/>
              <a:gd name="adj3" fmla="val 16667"/>
            </a:avLst>
          </a:prstGeom>
          <a:solidFill>
            <a:srgbClr val="FF00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遍寻人才，</a:t>
            </a:r>
            <a:endParaRPr lang="en-US" altLang="zh-CN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寻求发展。</a:t>
            </a:r>
            <a:endParaRPr lang="zh-CN" altLang="en-US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148" name="圆角矩形标注 6"/>
          <p:cNvSpPr/>
          <p:nvPr/>
        </p:nvSpPr>
        <p:spPr>
          <a:xfrm>
            <a:off x="2763325" y="3836987"/>
            <a:ext cx="1368425" cy="784225"/>
          </a:xfrm>
          <a:prstGeom prst="wedgeRoundRectCallout">
            <a:avLst>
              <a:gd name="adj1" fmla="val -38173"/>
              <a:gd name="adj2" fmla="val -90865"/>
              <a:gd name="adj3" fmla="val 16667"/>
            </a:avLst>
          </a:prstGeom>
          <a:solidFill>
            <a:srgbClr val="FF00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经营江东，</a:t>
            </a:r>
            <a:endParaRPr lang="en-US" altLang="zh-CN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占据地利。</a:t>
            </a:r>
            <a:endParaRPr lang="zh-CN" altLang="en-US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4428430" y="1881188"/>
            <a:ext cx="4464050" cy="15271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庶曰：“此人可就见，不可屈致也。将军宜枉驾顾之。”由是先主遂诣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yì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）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亮，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凡三往，乃见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——《三国志·蜀书·诸葛亮传》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4428430" y="3465513"/>
            <a:ext cx="4464050" cy="15271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孙权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据有江东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，已历三世，国险而民附，贤能为之用，此可以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为援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而不可图也。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——《三国志·蜀书·诸葛亮传》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3671887" y="0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赤壁之战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6632" name="圆角矩形标注 6"/>
          <p:cNvSpPr/>
          <p:nvPr/>
        </p:nvSpPr>
        <p:spPr>
          <a:xfrm>
            <a:off x="755576" y="1075531"/>
            <a:ext cx="1368425" cy="784225"/>
          </a:xfrm>
          <a:prstGeom prst="wedgeRoundRectCallout">
            <a:avLst>
              <a:gd name="adj1" fmla="val 8048"/>
              <a:gd name="adj2" fmla="val 103468"/>
              <a:gd name="adj3" fmla="val 16667"/>
            </a:avLst>
          </a:prstGeom>
          <a:solidFill>
            <a:srgbClr val="FF00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实力较强，</a:t>
            </a:r>
            <a:endParaRPr lang="en-US" altLang="zh-CN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2000" b="1" u="none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占据北方。</a:t>
            </a:r>
            <a:endParaRPr lang="zh-CN" altLang="en-US" sz="2000" b="1" u="none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4428430" y="657225"/>
            <a:ext cx="4464050" cy="1168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老骥伏枥，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志在千里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；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烈士暮年，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壮心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不已。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曹操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龟虽寿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4055" y="874713"/>
            <a:ext cx="1225550" cy="401637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统一全国</a:t>
            </a:r>
            <a:endParaRPr lang="zh-CN" altLang="en-US" sz="20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9964" y="2283460"/>
            <a:ext cx="819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none">
                <a:latin typeface="楷体" panose="02010609060101010101" pitchFamily="49" charset="-122"/>
                <a:ea typeface="楷体" panose="02010609060101010101" pitchFamily="49" charset="-122"/>
              </a:rPr>
              <a:t>曹操</a:t>
            </a:r>
            <a:endParaRPr lang="zh-CN" altLang="en-US" sz="2000" b="1" u="none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9919" y="3075940"/>
            <a:ext cx="819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none">
                <a:latin typeface="楷体" panose="02010609060101010101" pitchFamily="49" charset="-122"/>
                <a:ea typeface="楷体" panose="02010609060101010101" pitchFamily="49" charset="-122"/>
              </a:rPr>
              <a:t>刘备</a:t>
            </a:r>
            <a:endParaRPr lang="zh-CN" altLang="en-US" sz="2000" b="1" u="none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8389" y="3147695"/>
            <a:ext cx="819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none">
                <a:latin typeface="楷体" panose="02010609060101010101" pitchFamily="49" charset="-122"/>
                <a:ea typeface="楷体" panose="02010609060101010101" pitchFamily="49" charset="-122"/>
              </a:rPr>
              <a:t>孙权</a:t>
            </a:r>
            <a:endParaRPr lang="zh-CN" altLang="en-US" sz="2000" b="1" u="none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2663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4427538" y="195263"/>
            <a:ext cx="4608513" cy="1527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先主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（即刘备）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遣诸葛亮自结于孙权，权遣周瑜、程普等水军数万，与先主并力……先主与吴军水陆并进……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——《三国志·蜀书·先主传》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4427538" y="1851819"/>
            <a:ext cx="4608513" cy="1168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公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（即曹操）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至赤壁，与备战，不利。于是大疫，吏士多死者，乃引军还。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——《三国志·魏书·武帝纪》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4427538" y="3148489"/>
            <a:ext cx="4629150" cy="1886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prstDash val="lgDash"/>
            <a:miter lim="800000"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瑜部将黄盖曰：“今寇众我寡，难与持久。然观操君方连船舰，首尾相接，可烧而走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也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。”……时风盛猛，悉延烧岸上营落。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——《三国志·吴书·周瑜传》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7654" name="圆角矩形 15"/>
          <p:cNvSpPr/>
          <p:nvPr/>
        </p:nvSpPr>
        <p:spPr>
          <a:xfrm>
            <a:off x="4787900" y="915988"/>
            <a:ext cx="504825" cy="3746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5" name="圆角矩形 16"/>
          <p:cNvSpPr/>
          <p:nvPr/>
        </p:nvSpPr>
        <p:spPr>
          <a:xfrm>
            <a:off x="7019925" y="915988"/>
            <a:ext cx="1081088" cy="3746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6" name="圆角矩形 17"/>
          <p:cNvSpPr/>
          <p:nvPr/>
        </p:nvSpPr>
        <p:spPr>
          <a:xfrm>
            <a:off x="5508625" y="2211388"/>
            <a:ext cx="576263" cy="3746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7" name="圆角矩形 18"/>
          <p:cNvSpPr/>
          <p:nvPr/>
        </p:nvSpPr>
        <p:spPr>
          <a:xfrm>
            <a:off x="6300788" y="2211388"/>
            <a:ext cx="1295400" cy="3746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8" name="圆角矩形 19"/>
          <p:cNvSpPr/>
          <p:nvPr/>
        </p:nvSpPr>
        <p:spPr>
          <a:xfrm>
            <a:off x="6588125" y="3508375"/>
            <a:ext cx="1008063" cy="3746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1" name="TextBox 21"/>
          <p:cNvSpPr txBox="1"/>
          <p:nvPr/>
        </p:nvSpPr>
        <p:spPr>
          <a:xfrm>
            <a:off x="323528" y="1923678"/>
            <a:ext cx="3965575" cy="2009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时间：</a:t>
            </a:r>
            <a:r>
              <a:rPr lang="en-US" altLang="zh-CN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208</a:t>
            </a: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en-US" altLang="zh-CN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双方：曹军与孙刘联军</a:t>
            </a:r>
            <a:endParaRPr lang="en-US" altLang="zh-CN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特点：以少胜多、以弱胜强</a:t>
            </a:r>
            <a:endParaRPr lang="en-US" altLang="zh-CN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结果：孙刘联军胜利</a:t>
            </a:r>
            <a:endParaRPr lang="zh-CN" altLang="en-US" sz="24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323529" y="744220"/>
            <a:ext cx="3890010" cy="110680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自主阅读：阅读教材第</a:t>
            </a:r>
            <a:r>
              <a:rPr lang="en-US" altLang="zh-CN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93—94</a:t>
            </a:r>
            <a:r>
              <a:rPr lang="zh-CN" altLang="en-US" sz="2200" b="1" u="none" dirty="0">
                <a:solidFill>
                  <a:schemeClr val="bg1"/>
                </a:solidFill>
                <a:latin typeface="Arial" panose="020B0604020202020204" pitchFamily="34" charset="0"/>
              </a:rPr>
              <a:t>页的内容，梳理赤壁之战的相关史实。</a:t>
            </a:r>
            <a:endParaRPr lang="zh-CN" altLang="en-US" sz="2200" b="1" u="none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14"/>
          <p:cNvSpPr txBox="1"/>
          <p:nvPr/>
        </p:nvSpPr>
        <p:spPr>
          <a:xfrm>
            <a:off x="5651500" y="555625"/>
            <a:ext cx="2233613" cy="7699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孙、刘联合；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正确战略战术。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" name="TextBox 15"/>
          <p:cNvSpPr txBox="1"/>
          <p:nvPr/>
        </p:nvSpPr>
        <p:spPr>
          <a:xfrm>
            <a:off x="5111775" y="2378458"/>
            <a:ext cx="3313062" cy="14462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远道奔走，兵士疲惫；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水土不服，疾病流行；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舰船连接，不习水战；</a:t>
            </a:r>
            <a:endParaRPr lang="en-US" altLang="zh-CN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 eaLnBrk="1" hangingPunct="1"/>
            <a:r>
              <a:rPr lang="zh-CN" altLang="en-US" sz="2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骄傲轻敌，指挥失误。</a:t>
            </a:r>
            <a:endParaRPr lang="zh-CN" altLang="en-US" sz="2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939902"/>
            <a:ext cx="389001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en-US" sz="24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影响：为三国鼎立局面的形成奠定基础。</a:t>
            </a:r>
            <a:endParaRPr lang="zh-CN" altLang="en-US" sz="24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2591842" y="51470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赤壁之战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  <p:bldP spid="27655" grpId="0" animBg="1"/>
      <p:bldP spid="27656" grpId="0" animBg="1"/>
      <p:bldP spid="27657" grpId="0" animBg="1"/>
      <p:bldP spid="27658" grpId="0" animBg="1"/>
      <p:bldP spid="3" grpId="0" animBg="1"/>
      <p:bldP spid="4" grpId="0" animBg="1"/>
      <p:bldP spid="5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Box 17"/>
          <p:cNvSpPr txBox="1"/>
          <p:nvPr>
            <p:custDataLst>
              <p:tags r:id="rId1"/>
            </p:custDataLst>
          </p:nvPr>
        </p:nvSpPr>
        <p:spPr>
          <a:xfrm>
            <a:off x="2844398" y="987425"/>
            <a:ext cx="2673350" cy="1014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0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北方社会经济</a:t>
            </a:r>
            <a:endParaRPr lang="en-US" altLang="zh-CN" sz="20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20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尚未恢复和发展，惨败后无力南下</a:t>
            </a:r>
            <a:endParaRPr lang="zh-CN" altLang="en-US" sz="20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7" name="TextBox 18"/>
          <p:cNvSpPr txBox="1"/>
          <p:nvPr>
            <p:custDataLst>
              <p:tags r:id="rId2"/>
            </p:custDataLst>
          </p:nvPr>
        </p:nvSpPr>
        <p:spPr>
          <a:xfrm>
            <a:off x="1475656" y="3291840"/>
            <a:ext cx="1800225" cy="7067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统治区域扩大，</a:t>
            </a:r>
            <a:endParaRPr lang="en-US" altLang="zh-CN" sz="20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20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尚需稳定巩固</a:t>
            </a:r>
            <a:endParaRPr lang="zh-CN" altLang="en-US" sz="20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8" name="TextBox 19"/>
          <p:cNvSpPr txBox="1"/>
          <p:nvPr>
            <p:custDataLst>
              <p:tags r:id="rId3"/>
            </p:custDataLst>
          </p:nvPr>
        </p:nvSpPr>
        <p:spPr>
          <a:xfrm>
            <a:off x="5220568" y="3723640"/>
            <a:ext cx="1997710" cy="7067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0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江东、江南地区正在巩固发展</a:t>
            </a:r>
            <a:endParaRPr lang="zh-CN" altLang="en-US" sz="20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41779" y="710570"/>
            <a:ext cx="504825" cy="409342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三方都不具备统一全国的条件</a:t>
            </a:r>
            <a:endParaRPr lang="zh-CN" altLang="en-US" sz="20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3734033" y="2052320"/>
            <a:ext cx="858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u="none" dirty="0">
                <a:latin typeface="楷体" panose="02010609060101010101" pitchFamily="49" charset="-122"/>
                <a:ea typeface="楷体" panose="02010609060101010101" pitchFamily="49" charset="-122"/>
              </a:rPr>
              <a:t>曹操</a:t>
            </a:r>
            <a:endParaRPr lang="zh-CN" altLang="en-US" sz="2400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3276833" y="3363595"/>
            <a:ext cx="858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u="none" dirty="0">
                <a:latin typeface="楷体" panose="02010609060101010101" pitchFamily="49" charset="-122"/>
                <a:ea typeface="楷体" panose="02010609060101010101" pitchFamily="49" charset="-122"/>
              </a:rPr>
              <a:t>刘备</a:t>
            </a:r>
            <a:endParaRPr lang="zh-CN" altLang="en-US" sz="2400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4428723" y="3867785"/>
            <a:ext cx="858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u="none" dirty="0">
                <a:latin typeface="楷体" panose="02010609060101010101" pitchFamily="49" charset="-122"/>
                <a:ea typeface="楷体" panose="02010609060101010101" pitchFamily="49" charset="-122"/>
              </a:rPr>
              <a:t>孙权</a:t>
            </a:r>
            <a:endParaRPr lang="zh-CN" altLang="en-US" sz="2400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3671887" y="0"/>
            <a:ext cx="1835696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赤壁之战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7" grpId="0" animBg="1"/>
      <p:bldP spid="28678" grpId="0" animBg="1"/>
      <p:bldP spid="21" grpId="0"/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2"/>
          <p:cNvSpPr txBox="1"/>
          <p:nvPr/>
        </p:nvSpPr>
        <p:spPr>
          <a:xfrm>
            <a:off x="3594210" y="-6674"/>
            <a:ext cx="205172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三国鼎立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0724" name="圆角矩形标注 6"/>
          <p:cNvSpPr/>
          <p:nvPr/>
        </p:nvSpPr>
        <p:spPr>
          <a:xfrm>
            <a:off x="3869978" y="843189"/>
            <a:ext cx="1800299" cy="1021776"/>
          </a:xfrm>
          <a:prstGeom prst="wedgeRoundRectCallout">
            <a:avLst>
              <a:gd name="adj1" fmla="val 15417"/>
              <a:gd name="adj2" fmla="val 9246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时间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</a:t>
            </a:r>
            <a:r>
              <a:rPr lang="en-US" altLang="zh-CN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220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年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建立者：曹丕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都城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：洛阳</a:t>
            </a:r>
            <a:endParaRPr lang="zh-CN" altLang="en-US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0725" name="圆角矩形标注 6"/>
          <p:cNvSpPr/>
          <p:nvPr/>
        </p:nvSpPr>
        <p:spPr>
          <a:xfrm>
            <a:off x="1691680" y="2384939"/>
            <a:ext cx="1728192" cy="1021776"/>
          </a:xfrm>
          <a:prstGeom prst="wedgeRoundRectCallout">
            <a:avLst>
              <a:gd name="adj1" fmla="val 73084"/>
              <a:gd name="adj2" fmla="val 3749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时间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</a:t>
            </a:r>
            <a:r>
              <a:rPr lang="en-US" altLang="zh-CN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221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年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建立者：刘备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都城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：成都</a:t>
            </a:r>
            <a:endParaRPr lang="zh-CN" altLang="en-US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0726" name="圆角矩形标注 6"/>
          <p:cNvSpPr/>
          <p:nvPr/>
        </p:nvSpPr>
        <p:spPr>
          <a:xfrm>
            <a:off x="5868145" y="3641634"/>
            <a:ext cx="2160240" cy="1021776"/>
          </a:xfrm>
          <a:prstGeom prst="wedgeRoundRectCallout">
            <a:avLst>
              <a:gd name="adj1" fmla="val -51352"/>
              <a:gd name="adj2" fmla="val -8849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时间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</a:t>
            </a:r>
            <a:r>
              <a:rPr lang="en-US" altLang="zh-CN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229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年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建立者：孙权</a:t>
            </a:r>
            <a:endParaRPr lang="en-US" altLang="zh-CN" sz="18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/>
            <a:r>
              <a:rPr lang="zh-CN" altLang="en-US" sz="1800" b="1" u="none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都城</a:t>
            </a:r>
            <a:r>
              <a:rPr lang="zh-CN" altLang="en-US" sz="18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：建业</a:t>
            </a:r>
            <a:r>
              <a:rPr lang="zh-CN" altLang="en-US" sz="1200" b="1" u="none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（今南京）</a:t>
            </a:r>
            <a:endParaRPr lang="zh-CN" altLang="en-US" sz="1200" b="1" u="none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15237" y="2275749"/>
            <a:ext cx="592455" cy="620078"/>
            <a:chOff x="5147310" y="2635885"/>
            <a:chExt cx="592455" cy="620078"/>
          </a:xfrm>
        </p:grpSpPr>
        <p:sp>
          <p:nvSpPr>
            <p:cNvPr id="30727" name="椭圆 27"/>
            <p:cNvSpPr/>
            <p:nvPr/>
          </p:nvSpPr>
          <p:spPr>
            <a:xfrm>
              <a:off x="5292725" y="3076575"/>
              <a:ext cx="179388" cy="17938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1"/>
              </p:custDataLst>
            </p:nvPr>
          </p:nvSpPr>
          <p:spPr>
            <a:xfrm>
              <a:off x="5147310" y="2635885"/>
              <a:ext cx="59245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u="none" dirty="0">
                  <a:latin typeface="楷体" panose="02010609060101010101" pitchFamily="49" charset="-122"/>
                  <a:ea typeface="楷体" panose="02010609060101010101" pitchFamily="49" charset="-122"/>
                </a:rPr>
                <a:t>魏</a:t>
              </a:r>
              <a:endParaRPr lang="zh-CN" altLang="en-US" sz="2400" u="none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90042" y="2651669"/>
            <a:ext cx="592455" cy="712470"/>
            <a:chOff x="4222115" y="3011805"/>
            <a:chExt cx="592455" cy="712470"/>
          </a:xfrm>
        </p:grpSpPr>
        <p:sp>
          <p:nvSpPr>
            <p:cNvPr id="30728" name="椭圆 28"/>
            <p:cNvSpPr/>
            <p:nvPr/>
          </p:nvSpPr>
          <p:spPr>
            <a:xfrm>
              <a:off x="4427538" y="3543300"/>
              <a:ext cx="180975" cy="180975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4222115" y="3011805"/>
              <a:ext cx="59245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u="none">
                  <a:latin typeface="楷体" panose="02010609060101010101" pitchFamily="49" charset="-122"/>
                  <a:ea typeface="楷体" panose="02010609060101010101" pitchFamily="49" charset="-122"/>
                </a:rPr>
                <a:t>蜀</a:t>
              </a:r>
              <a:endParaRPr lang="zh-CN" altLang="en-US" sz="2400" u="none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34692" y="2932339"/>
            <a:ext cx="592455" cy="709295"/>
            <a:chOff x="5866765" y="3292475"/>
            <a:chExt cx="592455" cy="709295"/>
          </a:xfrm>
        </p:grpSpPr>
        <p:sp>
          <p:nvSpPr>
            <p:cNvPr id="30729" name="椭圆 29"/>
            <p:cNvSpPr/>
            <p:nvPr/>
          </p:nvSpPr>
          <p:spPr>
            <a:xfrm>
              <a:off x="6011863" y="3292475"/>
              <a:ext cx="180975" cy="17938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3"/>
              </p:custDataLst>
            </p:nvPr>
          </p:nvSpPr>
          <p:spPr>
            <a:xfrm>
              <a:off x="5866765" y="3541395"/>
              <a:ext cx="59245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u="none" dirty="0">
                  <a:latin typeface="楷体" panose="02010609060101010101" pitchFamily="49" charset="-122"/>
                  <a:ea typeface="楷体" panose="02010609060101010101" pitchFamily="49" charset="-122"/>
                </a:rPr>
                <a:t>吴</a:t>
              </a:r>
              <a:endParaRPr lang="zh-CN" altLang="en-US" sz="2400" u="none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  <p:bldP spid="307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Box 5"/>
          <p:cNvSpPr txBox="1"/>
          <p:nvPr/>
        </p:nvSpPr>
        <p:spPr>
          <a:xfrm>
            <a:off x="631436" y="1203598"/>
            <a:ext cx="7901876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u="none" dirty="0">
                <a:latin typeface="黑体" panose="02010609060101010101" pitchFamily="49" charset="-122"/>
                <a:ea typeface="黑体" panose="02010609060101010101" pitchFamily="49" charset="-122"/>
              </a:rPr>
              <a:t>三国鼎立局面的形成是历史进步，还是倒退？请说明理由。</a:t>
            </a:r>
            <a:endParaRPr lang="zh-CN" altLang="en-US" sz="24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436" y="2283718"/>
            <a:ext cx="7886244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提示：三国鼎立局面下，国家政治、经济、民族关系得到</a:t>
            </a:r>
            <a:r>
              <a:rPr lang="zh-CN" altLang="en-US" sz="2400" b="1" u="none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发展</a:t>
            </a:r>
            <a:r>
              <a:rPr lang="zh-CN" altLang="en-US" sz="2400" b="1" u="none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；实现</a:t>
            </a: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了局部统一，符合人民渴望社会安定的</a:t>
            </a:r>
            <a:r>
              <a:rPr lang="zh-CN" altLang="en-US" sz="2400" b="1" u="none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</a:t>
            </a:r>
            <a:r>
              <a:rPr lang="zh-CN" altLang="en-US" sz="2400" b="1" u="none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；为</a:t>
            </a:r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以后走向统一奠定了基础。</a:t>
            </a:r>
            <a:endParaRPr lang="zh-CN" altLang="en-US" sz="2400" b="1" u="none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217206"/>
            <a:ext cx="144016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u="none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历史进步</a:t>
            </a:r>
            <a:endParaRPr lang="zh-CN" altLang="en-US" sz="24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3594210" y="-6674"/>
            <a:ext cx="205172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cs typeface="+mn-cs"/>
                <a:sym typeface="宋体" panose="02010600030101010101" pitchFamily="2" charset="-122"/>
              </a:rPr>
              <a:t>三国鼎立</a:t>
            </a:r>
            <a:endParaRPr kumimoji="0" lang="zh-CN" altLang="en-US" sz="3200" b="1" u="none" kern="1200" cap="none" spc="0" normalizeH="0" baseline="0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4774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VALUE" val="36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9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1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2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3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4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5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6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7.xml><?xml version="1.0" encoding="utf-8"?>
<p:tagLst xmlns:p="http://schemas.openxmlformats.org/presentationml/2006/main">
  <p:tag name="KSO_WM_DIAGRAM_VIRTUALLY_FRAME" val="{&quot;height&quot;:295.35,&quot;left&quot;:144.52503937007873,&quot;top&quot;:77.75,&quot;width&quot;:474.7749606299212}"/>
</p:tagLst>
</file>

<file path=ppt/tags/tag48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49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1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2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3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4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5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6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7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8.xml><?xml version="1.0" encoding="utf-8"?>
<p:tagLst xmlns:p="http://schemas.openxmlformats.org/presentationml/2006/main">
  <p:tag name="KSO_WM_DIAGRAM_VIRTUALLY_FRAME" val="{&quot;height&quot;:289.4366338574304,&quot;left&quot;:100.87503937007874,&quot;top&quot;:66.37503937007874,&quot;width&quot;:520}"/>
</p:tagLst>
</file>

<file path=ppt/tags/tag59.xml><?xml version="1.0" encoding="utf-8"?>
<p:tagLst xmlns:p="http://schemas.openxmlformats.org/presentationml/2006/main">
  <p:tag name="commondata" val="eyJoZGlkIjoiMDc0YmVkNzIyYTUyMGViMjlkZjRjOWNkOGFjNWZiMmU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1522</Words>
  <Application>WPS 演示</Application>
  <PresentationFormat>全屏显示(16:9)</PresentationFormat>
  <Paragraphs>183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黑体</vt:lpstr>
      <vt:lpstr>方正粗圆_GBK</vt:lpstr>
      <vt:lpstr>Times New Roman</vt:lpstr>
      <vt:lpstr>隶书</vt:lpstr>
      <vt:lpstr>方正舒体</vt:lpstr>
      <vt:lpstr>Calibri</vt:lpstr>
      <vt:lpstr>方正粗黑宋简体</vt:lpstr>
      <vt:lpstr>楷体</vt:lpstr>
      <vt:lpstr>微软雅黑</vt:lpstr>
      <vt:lpstr>Arial Unicode MS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Administrators</dc:creator>
  <cp:lastModifiedBy>Administrator</cp:lastModifiedBy>
  <cp:revision>798</cp:revision>
  <dcterms:created xsi:type="dcterms:W3CDTF">2007-07-05T10:04:00Z</dcterms:created>
  <dcterms:modified xsi:type="dcterms:W3CDTF">2024-07-12T01:03:58Z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CF8DDD94E60D4AC99A1499B0662A8DF5_13</vt:lpwstr>
  </property>
</Properties>
</file>